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46" r:id="rId2"/>
    <p:sldId id="445" r:id="rId3"/>
    <p:sldId id="318" r:id="rId4"/>
    <p:sldId id="448" r:id="rId5"/>
    <p:sldId id="457" r:id="rId6"/>
    <p:sldId id="458" r:id="rId7"/>
    <p:sldId id="459" r:id="rId8"/>
    <p:sldId id="460" r:id="rId9"/>
    <p:sldId id="449" r:id="rId10"/>
    <p:sldId id="454" r:id="rId11"/>
    <p:sldId id="455" r:id="rId12"/>
    <p:sldId id="456" r:id="rId13"/>
    <p:sldId id="26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5" autoAdjust="0"/>
    <p:restoredTop sz="95184" autoAdjust="0"/>
  </p:normalViewPr>
  <p:slideViewPr>
    <p:cSldViewPr snapToGrid="0">
      <p:cViewPr varScale="1">
        <p:scale>
          <a:sx n="85" d="100"/>
          <a:sy n="85" d="100"/>
        </p:scale>
        <p:origin x="773" y="58"/>
      </p:cViewPr>
      <p:guideLst>
        <p:guide orient="horz" pos="21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52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66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468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144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2251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62D0222-BD0B-48D3-55CB-910105DCD0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9F27F712-8600-F7C8-6A49-1940247FB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416" y="3318212"/>
            <a:ext cx="9144000" cy="16557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5DD4146-5A23-8146-8280-CF1F784C9313}"/>
              </a:ext>
            </a:extLst>
          </p:cNvPr>
          <p:cNvSpPr/>
          <p:nvPr/>
        </p:nvSpPr>
        <p:spPr>
          <a:xfrm>
            <a:off x="0" y="1104009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894B052-EA19-04B2-8166-736E1E621A20}"/>
              </a:ext>
            </a:extLst>
          </p:cNvPr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494926E0-F32A-83DC-5324-592DE3EECE67}"/>
              </a:ext>
            </a:extLst>
          </p:cNvPr>
          <p:cNvSpPr/>
          <p:nvPr/>
        </p:nvSpPr>
        <p:spPr>
          <a:xfrm>
            <a:off x="99060" y="1284030"/>
            <a:ext cx="1194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LLMRec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Large Language Models with Graph Augmentation for Recommendation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2C82990-4BEC-4530-C23B-0F54446F0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254" y="5914834"/>
            <a:ext cx="1436914" cy="963262"/>
          </a:xfrm>
          <a:prstGeom prst="rect">
            <a:avLst/>
          </a:prstGeom>
        </p:spPr>
      </p:pic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AF2B81E2-D5C6-AF4F-9702-3E2A39D6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7696FC-E5AE-ACBE-DEDA-63F5CF0FD8DF}"/>
              </a:ext>
            </a:extLst>
          </p:cNvPr>
          <p:cNvSpPr/>
          <p:nvPr/>
        </p:nvSpPr>
        <p:spPr>
          <a:xfrm>
            <a:off x="464407" y="5246673"/>
            <a:ext cx="11213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WSDM-2024)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E08FD86-567A-9C80-5C21-A37C760F7DAC}"/>
              </a:ext>
            </a:extLst>
          </p:cNvPr>
          <p:cNvSpPr txBox="1"/>
          <p:nvPr/>
        </p:nvSpPr>
        <p:spPr>
          <a:xfrm>
            <a:off x="7768381" y="6007744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Gan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7F37397-5406-CA80-F7EB-C689B4AF3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1" y="5996211"/>
            <a:ext cx="828000" cy="828000"/>
          </a:xfrm>
          <a:prstGeom prst="rect">
            <a:avLst/>
          </a:prstGeom>
        </p:spPr>
      </p:pic>
      <p:pic>
        <p:nvPicPr>
          <p:cNvPr id="18" name="Picture 8" descr="æ¥çæºå¾å">
            <a:extLst>
              <a:ext uri="{FF2B5EF4-FFF2-40B4-BE49-F238E27FC236}">
                <a16:creationId xmlns:a16="http://schemas.microsoft.com/office/drawing/2014/main" id="{EC3886A5-3259-2218-44A9-16F816478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47" y="6012140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æ¥çæºå¾å">
            <a:extLst>
              <a:ext uri="{FF2B5EF4-FFF2-40B4-BE49-F238E27FC236}">
                <a16:creationId xmlns:a16="http://schemas.microsoft.com/office/drawing/2014/main" id="{55FC9FD0-2C34-302B-9B7E-AB3CDABF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39" y="6069670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æ¥çæºå¾å">
            <a:extLst>
              <a:ext uri="{FF2B5EF4-FFF2-40B4-BE49-F238E27FC236}">
                <a16:creationId xmlns:a16="http://schemas.microsoft.com/office/drawing/2014/main" id="{1D1F4F44-DD3C-C9A6-B60A-0BBCC887B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03" y="5996211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B36AD05-470D-6D3A-77AF-20F6196D0558}"/>
              </a:ext>
            </a:extLst>
          </p:cNvPr>
          <p:cNvSpPr txBox="1"/>
          <p:nvPr/>
        </p:nvSpPr>
        <p:spPr>
          <a:xfrm>
            <a:off x="4215327" y="5589549"/>
            <a:ext cx="5347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https://github.com/HKUDS/LLMRec.git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F297971-D4D1-D649-1EDA-2BDA49DCB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8243" y="2450866"/>
            <a:ext cx="8695173" cy="25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9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C4DAEF5-EF7E-2BE5-D524-807EB452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6B05F60-8CF6-E349-3CE1-D63162F6A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76" y="1104698"/>
            <a:ext cx="11156647" cy="46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9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C4DAEF5-EF7E-2BE5-D524-807EB452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90FB547-4C55-8A43-7FA7-CB4DF9B07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0408"/>
            <a:ext cx="5403048" cy="260626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5F2F294-F72E-93AA-602A-3C81DB93A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137" y="1684404"/>
            <a:ext cx="5235394" cy="14631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D35D252-6ACA-82A3-1224-DF490DEC3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068" y="3979804"/>
            <a:ext cx="5433531" cy="17070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C7EA7C-D2BE-6531-E7DE-FABD42583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95" y="4225522"/>
            <a:ext cx="5037257" cy="2819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2A52D14-28CF-3131-6E70-1951182C4D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825" y="4585360"/>
            <a:ext cx="3947502" cy="2591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3241A3-5A96-064B-583D-0ABA12C163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825" y="4922336"/>
            <a:ext cx="746825" cy="220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DDD13C4-F0F8-58E2-3703-5C4A03293D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650" y="4960439"/>
            <a:ext cx="3276884" cy="1828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E848B3C-A6F4-5FDC-1762-25A4FE9271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6908" y="5255934"/>
            <a:ext cx="3109229" cy="2133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EA46EA4-6C18-8C64-7209-E5198AB7DF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825" y="5781328"/>
            <a:ext cx="3246401" cy="24386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AD21304-898B-5BFD-EE6F-8E5F975343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4304" y="6091689"/>
            <a:ext cx="2118544" cy="25148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94FCC78-4950-DE5C-5038-7C585E23E6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549" y="6140843"/>
            <a:ext cx="701101" cy="2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6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C4DAEF5-EF7E-2BE5-D524-807EB452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C3B7C4F-4B68-C6E5-FDF1-E105CD0C6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2953"/>
            <a:ext cx="6014858" cy="39541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F68F2D0-3A7D-A2D2-8E43-BCCED92FB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813" y="1211390"/>
            <a:ext cx="5814564" cy="18365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8936928-1009-8AAC-AC12-4151BC7F4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020" y="4026384"/>
            <a:ext cx="5738357" cy="26062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676CEF-34B8-270F-40FB-50986931B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951" y="5978105"/>
            <a:ext cx="1867062" cy="8611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C8B83B9-E462-F326-8220-2C7C131F7D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2310" y="6302069"/>
            <a:ext cx="1897544" cy="3734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5C977C-EED8-A21D-995D-F73933D256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7445" y="6347793"/>
            <a:ext cx="1104996" cy="3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3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 eaLnBrk="1" hangingPunct="1">
              <a:buNone/>
            </a:pPr>
            <a:r>
              <a:rPr lang="en-US" altLang="zh-CN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Thank you!</a:t>
            </a:r>
            <a:endParaRPr lang="zh-CN" altLang="en-US" sz="5400" kern="12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C658BC85-8AAB-1C8E-7EFD-B8BCDC50C484}"/>
              </a:ext>
            </a:extLst>
          </p:cNvPr>
          <p:cNvSpPr/>
          <p:nvPr/>
        </p:nvSpPr>
        <p:spPr>
          <a:xfrm>
            <a:off x="0" y="1016976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5F3875F-267A-893F-937F-01244FDF3C36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D655F86-445C-5ED3-1A58-EFBA6EB72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9" name="灯片编号占位符 5">
            <a:extLst>
              <a:ext uri="{FF2B5EF4-FFF2-40B4-BE49-F238E27FC236}">
                <a16:creationId xmlns:a16="http://schemas.microsoft.com/office/drawing/2014/main" id="{78CC8799-5D47-F436-E712-8CCB4EF1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0" name="文本框 21">
            <a:extLst>
              <a:ext uri="{FF2B5EF4-FFF2-40B4-BE49-F238E27FC236}">
                <a16:creationId xmlns:a16="http://schemas.microsoft.com/office/drawing/2014/main" id="{E8E5E237-29EC-F455-F433-C94AE7FAB99B}"/>
              </a:ext>
            </a:extLst>
          </p:cNvPr>
          <p:cNvSpPr txBox="1"/>
          <p:nvPr/>
        </p:nvSpPr>
        <p:spPr>
          <a:xfrm>
            <a:off x="5437487" y="2284758"/>
            <a:ext cx="3657600" cy="19758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</a:p>
          <a:p>
            <a:pPr>
              <a:lnSpc>
                <a:spcPts val="5000"/>
              </a:lnSpc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Approach</a:t>
            </a:r>
          </a:p>
          <a:p>
            <a:pPr>
              <a:lnSpc>
                <a:spcPts val="5000"/>
              </a:lnSpc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Experiments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87A6900-3555-39AA-C8DE-15DECE334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00" y="1743940"/>
            <a:ext cx="3554276" cy="537104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A696D6D-3852-25D1-87F5-7752C898B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7" y="5728026"/>
            <a:ext cx="828000" cy="828000"/>
          </a:xfrm>
          <a:prstGeom prst="rect">
            <a:avLst/>
          </a:prstGeom>
        </p:spPr>
      </p:pic>
      <p:pic>
        <p:nvPicPr>
          <p:cNvPr id="23" name="Picture 8" descr="æ¥çæºå¾å">
            <a:extLst>
              <a:ext uri="{FF2B5EF4-FFF2-40B4-BE49-F238E27FC236}">
                <a16:creationId xmlns:a16="http://schemas.microsoft.com/office/drawing/2014/main" id="{6A65D6EA-6B63-975C-823F-6664EA2D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23" y="5743955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æ¥çæºå¾å">
            <a:extLst>
              <a:ext uri="{FF2B5EF4-FFF2-40B4-BE49-F238E27FC236}">
                <a16:creationId xmlns:a16="http://schemas.microsoft.com/office/drawing/2014/main" id="{9C4E5BF2-1D9C-D0A2-8105-E0DCBB65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15" y="5801485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4BA17AFA-A8A5-F5A2-9FA8-204EE2C0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79" y="5728026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6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2888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EEF17D9-1120-043D-3A55-CAB37D51F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612"/>
            <a:ext cx="3809662" cy="38438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E8069E-7F3A-E87A-97D1-EBE3883DC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337" y="1812328"/>
            <a:ext cx="2697714" cy="2133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90A069A-E94A-334B-3705-C128F0302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337" y="2213103"/>
            <a:ext cx="3086367" cy="2209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DBE4B68-E91E-58D2-9279-075FF4E23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1801" y="2636131"/>
            <a:ext cx="1036410" cy="2133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5A11E4D-71A8-27DE-B12B-287702922A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1801" y="3068732"/>
            <a:ext cx="1707028" cy="1752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5911889-FDFC-A2AE-2FB1-A1FBB8E28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5154" y="3601136"/>
            <a:ext cx="419136" cy="12955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9A8F682-C501-6FB1-FB34-903B245603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2917" y="3578274"/>
            <a:ext cx="1585097" cy="15241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9192CF50-CDF9-98E2-3921-A5CBFB74A824}"/>
              </a:ext>
            </a:extLst>
          </p:cNvPr>
          <p:cNvSpPr txBox="1"/>
          <p:nvPr/>
        </p:nvSpPr>
        <p:spPr>
          <a:xfrm>
            <a:off x="5052659" y="4271182"/>
            <a:ext cx="6145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explicit augment potential user-item interactive edges as well as enhances user/item node side information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93F0EBC-F9A6-E2CB-7E99-109E02C64D5F}"/>
              </a:ext>
            </a:extLst>
          </p:cNvPr>
          <p:cNvSpPr txBox="1"/>
          <p:nvPr/>
        </p:nvSpPr>
        <p:spPr>
          <a:xfrm>
            <a:off x="5442071" y="4958328"/>
            <a:ext cx="61453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i)   Reinforcing user-item interaction edges</a:t>
            </a:r>
          </a:p>
          <a:p>
            <a:r>
              <a:rPr lang="zh-CN" altLang="en-US" dirty="0"/>
              <a:t>ii)  Enhancing item attribute modeling</a:t>
            </a:r>
            <a:endParaRPr lang="en-US" altLang="zh-CN" dirty="0"/>
          </a:p>
          <a:p>
            <a:r>
              <a:rPr lang="zh-CN" altLang="en-US" dirty="0"/>
              <a:t>iii) Conducting user profiling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1448D7-9EA1-43B7-A204-65E9FCCC0E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3791" y="2650250"/>
            <a:ext cx="1691787" cy="2133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E4A013-1A04-A05A-D1B9-CB9C5434AD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5578" y="2680732"/>
            <a:ext cx="3688400" cy="18289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7F98AD5-9B2D-F98B-1FB1-D73737B105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9012" y="3057300"/>
            <a:ext cx="2766300" cy="19813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9AAAD1A-F18D-D630-1C78-5BFDD924ED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02883" y="3073885"/>
            <a:ext cx="2095682" cy="19051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832C8A2-8244-09CB-151A-643670E5EA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31418" y="3287281"/>
            <a:ext cx="2438611" cy="1752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B91C117-B2CE-2E9D-9D2A-036E172C9EF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24808" y="3557136"/>
            <a:ext cx="1371719" cy="2133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79539E0-3D8B-197B-517B-78F52C5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B7EB5FB-F3AA-251B-B1B1-E1D3F01DB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261"/>
            <a:ext cx="12198442" cy="233256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54F5636-0156-4723-063E-DAD69BCDC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4" y="4378788"/>
            <a:ext cx="10973751" cy="5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7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79539E0-3D8B-197B-517B-78F52C5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0D2C74-41B5-0C51-047B-B4778224D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887" y="1282414"/>
            <a:ext cx="2510752" cy="51837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1A65A5-C536-5442-6B1B-2396F55B3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3980"/>
            <a:ext cx="3746021" cy="29428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4D42E3C-8F08-E3D9-614C-78455502E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564" y="3276587"/>
            <a:ext cx="4313294" cy="3048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B4C2E2B-FB5D-517D-1BAE-649F07151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5114" y="2142696"/>
            <a:ext cx="3101609" cy="1524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ED22AE4-CB21-3612-A208-8403B40932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4291" y="2097422"/>
            <a:ext cx="1935648" cy="1752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AE54B83-DD15-D8D6-86E6-4A7A8F115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1186" y="2386397"/>
            <a:ext cx="4267570" cy="1752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BA0BA4-F37F-6C1E-ACA9-665ADA6726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0107" y="4117766"/>
            <a:ext cx="4755292" cy="1752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C3D779F-0F51-8AD0-2166-B8F0AE7EB9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0107" y="4388811"/>
            <a:ext cx="4282811" cy="2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79539E0-3D8B-197B-517B-78F52C5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754AA4C-668B-AE4C-965E-FFCA537C5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376" y="906578"/>
            <a:ext cx="4426069" cy="30636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C2EA270-6D1F-C195-961E-3C962396D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556" y="906578"/>
            <a:ext cx="4055973" cy="49996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42B341-47AA-6E76-6496-056A9B617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88" y="4858844"/>
            <a:ext cx="4884843" cy="6096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8DB0EF5-C93B-14B7-6CCE-EFEC06C07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049" y="5677616"/>
            <a:ext cx="1386960" cy="2286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F124C9D-9B9D-CA87-EF97-E54A82190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6866" y="5768345"/>
            <a:ext cx="2499577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79539E0-3D8B-197B-517B-78F52C5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1934030-B25F-3865-7023-BA9FE6F69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02" y="1152204"/>
            <a:ext cx="4586749" cy="43298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155B75D-4B77-E83A-D222-E1267F7DF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339" y="1628815"/>
            <a:ext cx="1417443" cy="2514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93E23C1-100F-D675-8F57-037542DD3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339" y="2156463"/>
            <a:ext cx="1150720" cy="27434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6267967-6349-C4C9-5E2E-2E741EDEFA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285" y="2164084"/>
            <a:ext cx="899238" cy="266723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FFA307D-0594-FCB0-D397-D137E67F1E42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7883456" y="2293635"/>
            <a:ext cx="409829" cy="38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FFD20793-2C9B-CD78-123C-D3B27784D6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5777" y="1261202"/>
            <a:ext cx="2872989" cy="2057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CB8F51E-035F-EDAB-73DC-F7B3E6AC51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5777" y="2653829"/>
            <a:ext cx="2941575" cy="21337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6C62EA4-3CB2-23C9-7B9C-47EAF5FE03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5777" y="4035006"/>
            <a:ext cx="2796782" cy="1905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659556F-98F3-D680-3718-3862D2AA21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8205" y="3202840"/>
            <a:ext cx="4465707" cy="2286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9720694-1905-7B71-85CD-94C6CA1809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4378" y="4277272"/>
            <a:ext cx="5166808" cy="91447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EB02048-603E-F5B9-917A-D9C203EB91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0892" y="5491919"/>
            <a:ext cx="426757" cy="23624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F62707E-3F33-DDA3-1901-320A8A4C0C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55030" y="5499454"/>
            <a:ext cx="1158340" cy="2438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FA424AE-C3D1-364B-3A40-5F587ED6EC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1058" y="5537488"/>
            <a:ext cx="2385267" cy="19813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7FA2335-64A1-B245-AEE7-7332399503E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40892" y="5852881"/>
            <a:ext cx="1150720" cy="1981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F48C3E3-EAD1-4990-0660-F88D6D3421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59146" y="5855721"/>
            <a:ext cx="2385267" cy="1676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660F2C7-5F23-9AAC-1F97-E6583C4B35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40892" y="6101679"/>
            <a:ext cx="2354784" cy="2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9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79539E0-3D8B-197B-517B-78F52C5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BC00F3-B842-C793-6AE9-532D37CEA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1091"/>
            <a:ext cx="4720771" cy="31384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9EE45EA-08FE-3031-D3CF-DB6799895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622" y="1848887"/>
            <a:ext cx="4801016" cy="95258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988C142-C3AF-BC63-2E49-DA28CFB50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628" y="3314418"/>
            <a:ext cx="5220152" cy="7849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6188297-2496-7384-EA66-5C57D5B72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953" y="4013676"/>
            <a:ext cx="1897544" cy="2286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EED6275-C332-E59E-27EE-10EFF74379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357" y="1477985"/>
            <a:ext cx="3833192" cy="220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49AA594-7BBD-2F4E-0866-C3D78AA08E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357" y="4575909"/>
            <a:ext cx="4633362" cy="2209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D156B32-A025-6376-3591-A7951F6EC2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7454" y="5082809"/>
            <a:ext cx="3718882" cy="5944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F5837BD-67F6-12AC-EF60-B49DD89BEF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7454" y="5846913"/>
            <a:ext cx="4168501" cy="662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36B924-C990-5846-20C3-C8D73C8F22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3559" y="2973061"/>
            <a:ext cx="4122777" cy="2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2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C4DAEF5-EF7E-2BE5-D524-807EB452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4C04DD1-20E8-7785-E372-8503AEC38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429" y="1722208"/>
            <a:ext cx="5715495" cy="31625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1F9E7D4-86B5-2831-24AA-02FCC323E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4385"/>
            <a:ext cx="5410669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8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5842</TotalTime>
  <Words>90</Words>
  <Application>Microsoft Office PowerPoint</Application>
  <PresentationFormat>宽屏</PresentationFormat>
  <Paragraphs>32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Approach</vt:lpstr>
      <vt:lpstr>Approach</vt:lpstr>
      <vt:lpstr>Approach</vt:lpstr>
      <vt:lpstr>Approach</vt:lpstr>
      <vt:lpstr>Approach</vt:lpstr>
      <vt:lpstr>Experiment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轲 甘</cp:lastModifiedBy>
  <cp:revision>1531</cp:revision>
  <dcterms:created xsi:type="dcterms:W3CDTF">2021-09-26T06:57:09Z</dcterms:created>
  <dcterms:modified xsi:type="dcterms:W3CDTF">2023-12-06T13:41:17Z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2052-3.8.1.6116</vt:lpwstr>
  </property>
</Properties>
</file>